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713" r:id="rId3"/>
    <p:sldId id="714" r:id="rId4"/>
    <p:sldId id="705" r:id="rId5"/>
    <p:sldId id="704" r:id="rId6"/>
    <p:sldId id="706" r:id="rId7"/>
    <p:sldId id="688" r:id="rId8"/>
    <p:sldId id="707" r:id="rId9"/>
    <p:sldId id="708" r:id="rId10"/>
    <p:sldId id="709" r:id="rId11"/>
    <p:sldId id="711" r:id="rId12"/>
    <p:sldId id="712" r:id="rId13"/>
    <p:sldId id="710" r:id="rId14"/>
    <p:sldId id="71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4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4EE9F-12A3-4CB0-BC28-8AB608E320B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1E710-4510-4D65-885B-373905083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4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09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49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1E710-4510-4D65-885B-373905083F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57D9-7B77-5885-1FC4-9EDAB5FC1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A001E-6A61-2B67-ED48-52E17E28F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53459-03C5-9A10-7285-4A99CF6E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98D81-7CCB-38BB-D187-DFD9996C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FFB71-8E93-92D9-9D0E-504C37E2D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2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1914-BBF7-2870-9B24-9B910596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DE790-E7F9-F81B-4887-73C455F2F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43AD-9684-EBAE-EE0E-8168DD71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C33D6-9B2A-1052-A3EE-78CDD1C55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779D0-4BA5-440F-464D-F89849AB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0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3DFAB1-11C4-94B5-C73C-5B738512C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674D0-8E6C-1884-A43B-B7B55C6DA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B121-2C50-2B1A-1279-1082FF11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DF489-F41A-318F-2FD9-04B2D1941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754FC-D243-37FC-C08B-901AA789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0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8F4E-2DA2-3F87-0711-E2B2AC769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B6E30-5552-97AB-6528-A884714D8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EA251-0450-8835-B63A-4D90CD4D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D4E5-330B-A160-CA84-DA3F2B236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F0F43-AADA-A1B0-DE35-6907A7BE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1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721B-085D-7E1E-6132-4DA01A55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A46A1-2C06-C024-F966-F72FC5C84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7FD76-7FEF-2BED-673D-5A7328B94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7321B-2E3C-95EE-C3C7-27257AD9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5AC73-D1C7-53DE-8EBD-E13DF206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9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307B-79D0-48FB-2C7F-1E4F2419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91619-00C9-CCC0-D2F7-FFA17274C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ED6D1-E3DA-F129-1443-2BB1E566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C44EC-6F66-126E-63EE-96D3A8EE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71627-4CDD-E883-AA09-6C74A69F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58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EA4E-E8FF-2D18-948A-3B1EC939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494C5-6C2F-FAAC-A131-C271976AC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E2385-2991-0423-FF7F-8E8F06D01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CDAF5-778E-CCE6-573B-0B3C6EB9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62F25-7136-7CB6-99B7-336018C14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5A3AF-F67B-0570-CF80-F6870BB5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54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3EF7-A864-2038-5CC5-400F5BAE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DB3F9-A780-C5B2-655B-AEB9625D8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F3515-D4F9-7380-E64B-1EAB7C96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FCE80-76E8-8852-84E2-EAA62F459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4D20D-5297-AACA-CC0B-49410B26F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C8C9CE-3496-99E9-788F-90D86CD9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A3366-6983-2B21-7BB1-80A18B63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B1D2A-D427-BC07-8E55-CB4AA1F4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5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C577-3A97-B7C4-9F6B-928CC7F6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0CA24-A66C-696A-D45C-1C035A313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8E79F-B685-B6F0-A1B7-7F90908C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9E064-156E-0504-1305-4A2AC892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2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36980-19B3-F627-007F-5F19DDCB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CAECC-12CE-1AF3-C078-0C9981EA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D40F1-1BDC-0EB1-3B1B-40CD0EF5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6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2043-B52A-E183-0486-E12EB474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E4C0-17B7-45CC-E37B-A358A167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1E671-B4FA-A4BB-56B7-48BA16287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CC9A-ED57-EE22-F0DA-23E870F9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301B-3CED-254F-C885-F95D77EB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69C8B-AFBD-B1AA-D5FD-40AE2DF5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3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6B49-92E8-CFE7-2105-136B41B1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F690-0587-E148-EEBF-12DB2DBDF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E30E9-6355-379B-F26D-CB2F2C4C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58AAF-1691-F88B-A1E3-929A6B54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ACF53-2B66-B7E3-4723-03580BC9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58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520F-50C3-F43C-5518-AA9F75B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E2B79-945E-BEDC-B756-512A467C5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A6C00-534B-4D2C-6843-A8DA1F610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1B27E-E2C7-D80B-B38F-11FA9BD36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106D7-71F9-874B-1F5C-D0734BAF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586D-ED13-4275-7090-F3996302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58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6E0A-0398-C1CC-3830-3627F597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597D4-0CEF-35AC-38AE-29D07618C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170DF-6391-8392-B870-41EE2452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DEC0B-B691-C6EE-BBE5-3DE4D788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A4B9C-3F70-4D30-8F70-0F8FF58DE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12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C646DD-27E5-B825-91F5-06752F404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E17B4-38DF-1092-C6D1-EC0C5A3F0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BE95D-C3C7-ADBF-64C6-D188EA8E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021E2-8292-0C6D-2B50-193E8826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097DD-144D-89F8-D80F-C8BC37248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7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3DD3-0413-93CB-1752-0298DA92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CCC8C-1296-61F4-EDEE-ABA3CDF32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72B8-9E9F-2E0F-6BDD-A8949B44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CC57-4A2B-D6F5-AFE1-08A7DA0E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9F749-0E8B-7286-A3DD-E87417C2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98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8BAE-1508-C1A4-29D7-A7A4C624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D556-F51A-2202-57C6-98E628AFD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AEBA5-44A4-DC62-30EA-4B436DC70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B680F-5B37-2BB9-3EEA-6A616E8C5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1D501-0267-5BE3-09FE-BCB5E32A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F6EBE-14AF-504A-02FE-C328156D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9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8892-98C0-D9C5-7981-94394CC0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8782F-7AB2-4754-3516-A71C2ED71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90AD9-9F1F-DAF4-D70B-25E39EF56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5F811B-6541-7FA3-843B-47FB39E07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69905C-E86A-6962-96AD-E02FE3FBF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6FF4E2-BB0D-8DB1-A123-526BE94AC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BAF5FE-5BD5-379A-331A-EC238DFC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2DE58C-7BDE-8CF9-1C1A-908750F9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4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6152-EB15-ED27-7D6A-AB3AA058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9EFF8-9F0C-5642-846F-54E0BE28F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214DA-0621-CE69-2C17-17C1F80C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B6D5-68AF-C36F-6F24-66051B7D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9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0A28EB-1B5C-22B8-D34F-41A5D661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3966D-E4EA-DB86-DF55-3B78D1AD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4DDFF-F101-6D6F-1BB8-0C7A553D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97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64EE-0F97-E98D-B815-74DAE148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6A55-6C31-7931-713C-F4E3197FB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FC9D9-25C1-AAFB-A3BB-FE2891D5F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A59EF-3926-6FBB-1432-2A06F497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C0230-F13E-EDC2-C9D0-0847CDD9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26F01-86AD-8E7A-4529-26D6E228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7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9323-FC82-CFDD-BA0B-1A58FFAD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C6D26-F9C8-D1D1-D035-7BEF7F7C6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99147-B91A-ABE4-9643-FC3078C26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961A3-E439-2779-64EB-852986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13132-E11C-1C20-EE17-5780CEE7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0D4EF-6F3E-CD70-9A3B-594A54E4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5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240C4-AF38-097B-F445-814CE831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A5AA1-BAAE-00CD-7203-5E2B83F68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F8AAC-039B-0AFA-BC9A-36E2C863E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CF59CF-6CEF-46D4-8F67-A7C11880FD40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6CE01-12B6-956F-EF0B-119960117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D54FB-49F1-C776-FC90-BAC1E806F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23D70-D85C-4A5B-88BB-1B6A46D6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8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EB8E8-A62B-51B1-504B-4460DCF2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EE306-33C4-88F1-2A1D-3FE54E8A8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EF48A-B269-B536-393C-C6AB9A03F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4415C-0DA8-4B5E-8831-1F7E898C0308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02F65-14ED-06EC-5324-33BB55D83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43003-80E9-473A-EECA-895C9ED4C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B8CDDA-7F31-4FC7-8D87-7B42C0AB5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A34BE-8469-7855-E30B-B924AC99C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Foundation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F474C-2F3E-9960-DBF4-09DF1B06E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: Mohamed Agami</a:t>
            </a:r>
          </a:p>
        </p:txBody>
      </p:sp>
      <p:pic>
        <p:nvPicPr>
          <p:cNvPr id="7" name="Graphic 6" descr="System">
            <a:extLst>
              <a:ext uri="{FF2B5EF4-FFF2-40B4-BE49-F238E27FC236}">
                <a16:creationId xmlns:a16="http://schemas.microsoft.com/office/drawing/2014/main" id="{01379D2A-E075-395F-9A5F-BB49FAA67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System">
            <a:extLst>
              <a:ext uri="{FF2B5EF4-FFF2-40B4-BE49-F238E27FC236}">
                <a16:creationId xmlns:a16="http://schemas.microsoft.com/office/drawing/2014/main" id="{370C29FF-8C88-49D5-B859-0265DD7DA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03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656B6-0EA6-D054-039B-E285ACDB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667506" cy="1124712"/>
          </a:xfrm>
        </p:spPr>
        <p:txBody>
          <a:bodyPr anchor="b">
            <a:normAutofit/>
          </a:bodyPr>
          <a:lstStyle/>
          <a:p>
            <a:r>
              <a:rPr lang="en-US" sz="3600" dirty="0"/>
              <a:t>Single side and double side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38D7EC-0816-F969-D1A6-184BF5B2F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4" y="3231269"/>
            <a:ext cx="3972816" cy="1853962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Single Rank</a:t>
            </a:r>
          </a:p>
          <a:p>
            <a:pPr marL="0" indent="0">
              <a:buNone/>
            </a:pPr>
            <a:endParaRPr lang="en-US" sz="4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Double Rank</a:t>
            </a:r>
          </a:p>
        </p:txBody>
      </p:sp>
      <p:pic>
        <p:nvPicPr>
          <p:cNvPr id="5" name="Content Placeholder 4" descr="A computer chip with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5E5C6A2-6082-FBDA-A8B4-DAC2DCD97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322" b="4180"/>
          <a:stretch/>
        </p:blipFill>
        <p:spPr>
          <a:xfrm>
            <a:off x="4587240" y="1161288"/>
            <a:ext cx="7427144" cy="41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5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02295-579D-66A2-FA21-9EE9AAE6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CAS tenancy and RAS latency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EA1C-8F28-B684-5852-8DA8C586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6233160" cy="1500809"/>
          </a:xfrm>
        </p:spPr>
        <p:txBody>
          <a:bodyPr>
            <a:normAutofit/>
          </a:bodyPr>
          <a:lstStyle/>
          <a:p>
            <a:r>
              <a:rPr lang="en-US" sz="3200" b="1" dirty="0"/>
              <a:t>CAS (Column Address Strobe)</a:t>
            </a:r>
            <a:endParaRPr lang="en-US" sz="3200" dirty="0"/>
          </a:p>
          <a:p>
            <a:r>
              <a:rPr lang="en-US" sz="3200" b="1" dirty="0"/>
              <a:t>RAS (Row Address Strobe)</a:t>
            </a:r>
            <a:endParaRPr lang="en-US" sz="3200" dirty="0"/>
          </a:p>
        </p:txBody>
      </p:sp>
      <p:pic>
        <p:nvPicPr>
          <p:cNvPr id="5" name="Picture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34B59A53-F138-D8F7-675E-E1D9A3C1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0" y="2303829"/>
            <a:ext cx="5608320" cy="32388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877E66-6DCA-F2EE-F86F-2EA4D848CCA9}"/>
              </a:ext>
            </a:extLst>
          </p:cNvPr>
          <p:cNvSpPr/>
          <p:nvPr/>
        </p:nvSpPr>
        <p:spPr>
          <a:xfrm>
            <a:off x="3185159" y="4943484"/>
            <a:ext cx="2423161" cy="102580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CL8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1A1943-8184-D414-DD67-A26F7255B883}"/>
              </a:ext>
            </a:extLst>
          </p:cNvPr>
          <p:cNvSpPr/>
          <p:nvPr/>
        </p:nvSpPr>
        <p:spPr>
          <a:xfrm>
            <a:off x="483867" y="4943484"/>
            <a:ext cx="2423161" cy="102580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CL16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59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5BFCA-4A40-EAF5-0A32-BCAF9D8E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591306" cy="1239012"/>
          </a:xfrm>
        </p:spPr>
        <p:txBody>
          <a:bodyPr anchor="ctr">
            <a:normAutofit fontScale="90000"/>
          </a:bodyPr>
          <a:lstStyle/>
          <a:p>
            <a:r>
              <a:rPr lang="en-US" sz="6000" dirty="0"/>
              <a:t>Conclusion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E7F8E-EFCE-3618-FE08-18327817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" y="2792604"/>
            <a:ext cx="4686122" cy="3666622"/>
          </a:xfrm>
        </p:spPr>
        <p:txBody>
          <a:bodyPr anchor="t">
            <a:normAutofit lnSpcReduction="10000"/>
          </a:bodyPr>
          <a:lstStyle/>
          <a:p>
            <a:r>
              <a:rPr lang="en-US" sz="3600" dirty="0"/>
              <a:t>RAM Standard (DDR3, DDR4)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RAM Capacity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RAM Speed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Multi-Channel config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9" name="Picture 8" descr="A close-up of a computer chip&#10;&#10;Description automatically generated">
            <a:extLst>
              <a:ext uri="{FF2B5EF4-FFF2-40B4-BE49-F238E27FC236}">
                <a16:creationId xmlns:a16="http://schemas.microsoft.com/office/drawing/2014/main" id="{7AF2CF44-FC67-EF03-1C42-C3E029A9F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0" b="95000" l="3754" r="97289">
                        <a14:foregroundMark x1="7508" y1="68793" x2="7508" y2="68793"/>
                        <a14:foregroundMark x1="3858" y1="65862" x2="3858" y2="65862"/>
                        <a14:foregroundMark x1="17101" y1="90517" x2="17101" y2="90517"/>
                        <a14:foregroundMark x1="16684" y1="95000" x2="16684" y2="95000"/>
                        <a14:foregroundMark x1="93014" y1="22241" x2="93014" y2="22241"/>
                        <a14:foregroundMark x1="82795" y1="5690" x2="82795" y2="5690"/>
                        <a14:foregroundMark x1="97289" y1="26724" x2="97289" y2="26724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70" y="1426546"/>
            <a:ext cx="6922008" cy="41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0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7380E-480C-AB11-62BD-F9C2395F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Tank you</a:t>
            </a:r>
          </a:p>
        </p:txBody>
      </p:sp>
      <p:pic>
        <p:nvPicPr>
          <p:cNvPr id="6" name="Graphic 5" descr="Wind Chime">
            <a:extLst>
              <a:ext uri="{FF2B5EF4-FFF2-40B4-BE49-F238E27FC236}">
                <a16:creationId xmlns:a16="http://schemas.microsoft.com/office/drawing/2014/main" id="{3601FC04-A1EA-1F2E-91D4-F240D02A1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91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5686A-4292-1172-26C5-2C59D0A3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Lecture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D9593-2C58-9CAE-BAC4-746D1A4AC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RAM part 2</a:t>
            </a:r>
          </a:p>
        </p:txBody>
      </p:sp>
      <p:pic>
        <p:nvPicPr>
          <p:cNvPr id="7" name="Graphic 6" descr="PC">
            <a:extLst>
              <a:ext uri="{FF2B5EF4-FFF2-40B4-BE49-F238E27FC236}">
                <a16:creationId xmlns:a16="http://schemas.microsoft.com/office/drawing/2014/main" id="{B517861D-8A57-06E8-340A-F2D00A892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042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C172-8CF6-A640-2F66-21D3DAC5B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Form factor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E088C4-569B-E608-F1C9-629A380B3FB2}"/>
              </a:ext>
            </a:extLst>
          </p:cNvPr>
          <p:cNvSpPr/>
          <p:nvPr/>
        </p:nvSpPr>
        <p:spPr>
          <a:xfrm>
            <a:off x="420260" y="2252185"/>
            <a:ext cx="5031088" cy="950583"/>
          </a:xfrm>
          <a:custGeom>
            <a:avLst/>
            <a:gdLst>
              <a:gd name="connsiteX0" fmla="*/ 0 w 5031088"/>
              <a:gd name="connsiteY0" fmla="*/ 158434 h 950583"/>
              <a:gd name="connsiteX1" fmla="*/ 158434 w 5031088"/>
              <a:gd name="connsiteY1" fmla="*/ 0 h 950583"/>
              <a:gd name="connsiteX2" fmla="*/ 4872654 w 5031088"/>
              <a:gd name="connsiteY2" fmla="*/ 0 h 950583"/>
              <a:gd name="connsiteX3" fmla="*/ 5031088 w 5031088"/>
              <a:gd name="connsiteY3" fmla="*/ 158434 h 950583"/>
              <a:gd name="connsiteX4" fmla="*/ 5031088 w 5031088"/>
              <a:gd name="connsiteY4" fmla="*/ 792149 h 950583"/>
              <a:gd name="connsiteX5" fmla="*/ 4872654 w 5031088"/>
              <a:gd name="connsiteY5" fmla="*/ 950583 h 950583"/>
              <a:gd name="connsiteX6" fmla="*/ 158434 w 5031088"/>
              <a:gd name="connsiteY6" fmla="*/ 950583 h 950583"/>
              <a:gd name="connsiteX7" fmla="*/ 0 w 5031088"/>
              <a:gd name="connsiteY7" fmla="*/ 792149 h 950583"/>
              <a:gd name="connsiteX8" fmla="*/ 0 w 5031088"/>
              <a:gd name="connsiteY8" fmla="*/ 158434 h 95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1088" h="950583">
                <a:moveTo>
                  <a:pt x="0" y="158434"/>
                </a:moveTo>
                <a:cubicBezTo>
                  <a:pt x="0" y="70933"/>
                  <a:pt x="70933" y="0"/>
                  <a:pt x="158434" y="0"/>
                </a:cubicBezTo>
                <a:lnTo>
                  <a:pt x="4872654" y="0"/>
                </a:lnTo>
                <a:cubicBezTo>
                  <a:pt x="4960155" y="0"/>
                  <a:pt x="5031088" y="70933"/>
                  <a:pt x="5031088" y="158434"/>
                </a:cubicBezTo>
                <a:lnTo>
                  <a:pt x="5031088" y="792149"/>
                </a:lnTo>
                <a:cubicBezTo>
                  <a:pt x="5031088" y="879650"/>
                  <a:pt x="4960155" y="950583"/>
                  <a:pt x="4872654" y="950583"/>
                </a:cubicBezTo>
                <a:lnTo>
                  <a:pt x="158434" y="950583"/>
                </a:lnTo>
                <a:cubicBezTo>
                  <a:pt x="70933" y="950583"/>
                  <a:pt x="0" y="879650"/>
                  <a:pt x="0" y="792149"/>
                </a:cubicBezTo>
                <a:lnTo>
                  <a:pt x="0" y="15843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844" tIns="92124" rIns="137844" bIns="9212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Single Channel: One channel, basic performance.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056937-AE3C-790B-D45D-E0E5F1130706}"/>
              </a:ext>
            </a:extLst>
          </p:cNvPr>
          <p:cNvSpPr/>
          <p:nvPr/>
        </p:nvSpPr>
        <p:spPr>
          <a:xfrm>
            <a:off x="420260" y="3250298"/>
            <a:ext cx="5029805" cy="950583"/>
          </a:xfrm>
          <a:custGeom>
            <a:avLst/>
            <a:gdLst>
              <a:gd name="connsiteX0" fmla="*/ 0 w 5029805"/>
              <a:gd name="connsiteY0" fmla="*/ 158434 h 950583"/>
              <a:gd name="connsiteX1" fmla="*/ 158434 w 5029805"/>
              <a:gd name="connsiteY1" fmla="*/ 0 h 950583"/>
              <a:gd name="connsiteX2" fmla="*/ 4871371 w 5029805"/>
              <a:gd name="connsiteY2" fmla="*/ 0 h 950583"/>
              <a:gd name="connsiteX3" fmla="*/ 5029805 w 5029805"/>
              <a:gd name="connsiteY3" fmla="*/ 158434 h 950583"/>
              <a:gd name="connsiteX4" fmla="*/ 5029805 w 5029805"/>
              <a:gd name="connsiteY4" fmla="*/ 792149 h 950583"/>
              <a:gd name="connsiteX5" fmla="*/ 4871371 w 5029805"/>
              <a:gd name="connsiteY5" fmla="*/ 950583 h 950583"/>
              <a:gd name="connsiteX6" fmla="*/ 158434 w 5029805"/>
              <a:gd name="connsiteY6" fmla="*/ 950583 h 950583"/>
              <a:gd name="connsiteX7" fmla="*/ 0 w 5029805"/>
              <a:gd name="connsiteY7" fmla="*/ 792149 h 950583"/>
              <a:gd name="connsiteX8" fmla="*/ 0 w 5029805"/>
              <a:gd name="connsiteY8" fmla="*/ 158434 h 95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9805" h="950583">
                <a:moveTo>
                  <a:pt x="0" y="158434"/>
                </a:moveTo>
                <a:cubicBezTo>
                  <a:pt x="0" y="70933"/>
                  <a:pt x="70933" y="0"/>
                  <a:pt x="158434" y="0"/>
                </a:cubicBezTo>
                <a:lnTo>
                  <a:pt x="4871371" y="0"/>
                </a:lnTo>
                <a:cubicBezTo>
                  <a:pt x="4958872" y="0"/>
                  <a:pt x="5029805" y="70933"/>
                  <a:pt x="5029805" y="158434"/>
                </a:cubicBezTo>
                <a:lnTo>
                  <a:pt x="5029805" y="792149"/>
                </a:lnTo>
                <a:cubicBezTo>
                  <a:pt x="5029805" y="879650"/>
                  <a:pt x="4958872" y="950583"/>
                  <a:pt x="4871371" y="950583"/>
                </a:cubicBezTo>
                <a:lnTo>
                  <a:pt x="158434" y="950583"/>
                </a:lnTo>
                <a:cubicBezTo>
                  <a:pt x="70933" y="950583"/>
                  <a:pt x="0" y="879650"/>
                  <a:pt x="0" y="792149"/>
                </a:cubicBezTo>
                <a:lnTo>
                  <a:pt x="0" y="15843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844" tIns="92124" rIns="137844" bIns="9212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Double Channel: Two channels, improved performance.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DAF3EF-A051-1A94-D1E5-561453FE2551}"/>
              </a:ext>
            </a:extLst>
          </p:cNvPr>
          <p:cNvSpPr/>
          <p:nvPr/>
        </p:nvSpPr>
        <p:spPr>
          <a:xfrm>
            <a:off x="420260" y="4248411"/>
            <a:ext cx="5031088" cy="950583"/>
          </a:xfrm>
          <a:custGeom>
            <a:avLst/>
            <a:gdLst>
              <a:gd name="connsiteX0" fmla="*/ 0 w 5031088"/>
              <a:gd name="connsiteY0" fmla="*/ 158434 h 950583"/>
              <a:gd name="connsiteX1" fmla="*/ 158434 w 5031088"/>
              <a:gd name="connsiteY1" fmla="*/ 0 h 950583"/>
              <a:gd name="connsiteX2" fmla="*/ 4872654 w 5031088"/>
              <a:gd name="connsiteY2" fmla="*/ 0 h 950583"/>
              <a:gd name="connsiteX3" fmla="*/ 5031088 w 5031088"/>
              <a:gd name="connsiteY3" fmla="*/ 158434 h 950583"/>
              <a:gd name="connsiteX4" fmla="*/ 5031088 w 5031088"/>
              <a:gd name="connsiteY4" fmla="*/ 792149 h 950583"/>
              <a:gd name="connsiteX5" fmla="*/ 4872654 w 5031088"/>
              <a:gd name="connsiteY5" fmla="*/ 950583 h 950583"/>
              <a:gd name="connsiteX6" fmla="*/ 158434 w 5031088"/>
              <a:gd name="connsiteY6" fmla="*/ 950583 h 950583"/>
              <a:gd name="connsiteX7" fmla="*/ 0 w 5031088"/>
              <a:gd name="connsiteY7" fmla="*/ 792149 h 950583"/>
              <a:gd name="connsiteX8" fmla="*/ 0 w 5031088"/>
              <a:gd name="connsiteY8" fmla="*/ 158434 h 95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1088" h="950583">
                <a:moveTo>
                  <a:pt x="0" y="158434"/>
                </a:moveTo>
                <a:cubicBezTo>
                  <a:pt x="0" y="70933"/>
                  <a:pt x="70933" y="0"/>
                  <a:pt x="158434" y="0"/>
                </a:cubicBezTo>
                <a:lnTo>
                  <a:pt x="4872654" y="0"/>
                </a:lnTo>
                <a:cubicBezTo>
                  <a:pt x="4960155" y="0"/>
                  <a:pt x="5031088" y="70933"/>
                  <a:pt x="5031088" y="158434"/>
                </a:cubicBezTo>
                <a:lnTo>
                  <a:pt x="5031088" y="792149"/>
                </a:lnTo>
                <a:cubicBezTo>
                  <a:pt x="5031088" y="879650"/>
                  <a:pt x="4960155" y="950583"/>
                  <a:pt x="4872654" y="950583"/>
                </a:cubicBezTo>
                <a:lnTo>
                  <a:pt x="158434" y="950583"/>
                </a:lnTo>
                <a:cubicBezTo>
                  <a:pt x="70933" y="950583"/>
                  <a:pt x="0" y="879650"/>
                  <a:pt x="0" y="792149"/>
                </a:cubicBezTo>
                <a:lnTo>
                  <a:pt x="0" y="15843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844" tIns="92124" rIns="137844" bIns="9212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Triple Channel: Three channels, further enhanced performance.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A3E05-6783-8C21-3693-1632D772FBD6}"/>
              </a:ext>
            </a:extLst>
          </p:cNvPr>
          <p:cNvSpPr/>
          <p:nvPr/>
        </p:nvSpPr>
        <p:spPr>
          <a:xfrm>
            <a:off x="420260" y="5246524"/>
            <a:ext cx="5031088" cy="950583"/>
          </a:xfrm>
          <a:custGeom>
            <a:avLst/>
            <a:gdLst>
              <a:gd name="connsiteX0" fmla="*/ 0 w 5031088"/>
              <a:gd name="connsiteY0" fmla="*/ 158434 h 950583"/>
              <a:gd name="connsiteX1" fmla="*/ 158434 w 5031088"/>
              <a:gd name="connsiteY1" fmla="*/ 0 h 950583"/>
              <a:gd name="connsiteX2" fmla="*/ 4872654 w 5031088"/>
              <a:gd name="connsiteY2" fmla="*/ 0 h 950583"/>
              <a:gd name="connsiteX3" fmla="*/ 5031088 w 5031088"/>
              <a:gd name="connsiteY3" fmla="*/ 158434 h 950583"/>
              <a:gd name="connsiteX4" fmla="*/ 5031088 w 5031088"/>
              <a:gd name="connsiteY4" fmla="*/ 792149 h 950583"/>
              <a:gd name="connsiteX5" fmla="*/ 4872654 w 5031088"/>
              <a:gd name="connsiteY5" fmla="*/ 950583 h 950583"/>
              <a:gd name="connsiteX6" fmla="*/ 158434 w 5031088"/>
              <a:gd name="connsiteY6" fmla="*/ 950583 h 950583"/>
              <a:gd name="connsiteX7" fmla="*/ 0 w 5031088"/>
              <a:gd name="connsiteY7" fmla="*/ 792149 h 950583"/>
              <a:gd name="connsiteX8" fmla="*/ 0 w 5031088"/>
              <a:gd name="connsiteY8" fmla="*/ 158434 h 95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1088" h="950583">
                <a:moveTo>
                  <a:pt x="0" y="158434"/>
                </a:moveTo>
                <a:cubicBezTo>
                  <a:pt x="0" y="70933"/>
                  <a:pt x="70933" y="0"/>
                  <a:pt x="158434" y="0"/>
                </a:cubicBezTo>
                <a:lnTo>
                  <a:pt x="4872654" y="0"/>
                </a:lnTo>
                <a:cubicBezTo>
                  <a:pt x="4960155" y="0"/>
                  <a:pt x="5031088" y="70933"/>
                  <a:pt x="5031088" y="158434"/>
                </a:cubicBezTo>
                <a:lnTo>
                  <a:pt x="5031088" y="792149"/>
                </a:lnTo>
                <a:cubicBezTo>
                  <a:pt x="5031088" y="879650"/>
                  <a:pt x="4960155" y="950583"/>
                  <a:pt x="4872654" y="950583"/>
                </a:cubicBezTo>
                <a:lnTo>
                  <a:pt x="158434" y="950583"/>
                </a:lnTo>
                <a:cubicBezTo>
                  <a:pt x="70933" y="950583"/>
                  <a:pt x="0" y="879650"/>
                  <a:pt x="0" y="792149"/>
                </a:cubicBezTo>
                <a:lnTo>
                  <a:pt x="0" y="15843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844" tIns="92124" rIns="137844" bIns="9212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Quad Channel: Four channels, maximum performance</a:t>
            </a:r>
          </a:p>
        </p:txBody>
      </p:sp>
      <p:pic>
        <p:nvPicPr>
          <p:cNvPr id="4" name="Picture 3" descr="A close up of a computer motherboard&#10;&#10;Description automatically generated">
            <a:extLst>
              <a:ext uri="{FF2B5EF4-FFF2-40B4-BE49-F238E27FC236}">
                <a16:creationId xmlns:a16="http://schemas.microsoft.com/office/drawing/2014/main" id="{77B1BAFB-5734-D79C-0C1C-80394D2D1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42"/>
          <a:stretch/>
        </p:blipFill>
        <p:spPr>
          <a:xfrm>
            <a:off x="5702300" y="2266846"/>
            <a:ext cx="6235700" cy="42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5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46CA-BA25-10B2-10DC-1926986C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</a:t>
            </a:r>
            <a:r>
              <a:rPr lang="en-US" sz="4000" kern="1200" dirty="0"/>
              <a:t>lots Channel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FDB26E-0870-EA8D-5797-703E766C34FB}"/>
              </a:ext>
            </a:extLst>
          </p:cNvPr>
          <p:cNvSpPr/>
          <p:nvPr/>
        </p:nvSpPr>
        <p:spPr>
          <a:xfrm>
            <a:off x="3107438" y="3061108"/>
            <a:ext cx="5547866" cy="66675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64 bit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CA3E4-5DF3-6110-8139-FAA93A654360}"/>
              </a:ext>
            </a:extLst>
          </p:cNvPr>
          <p:cNvSpPr/>
          <p:nvPr/>
        </p:nvSpPr>
        <p:spPr>
          <a:xfrm>
            <a:off x="8648700" y="2276856"/>
            <a:ext cx="1318768" cy="339799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FE2AA-F699-68C7-4203-8178EA35D5EF}"/>
              </a:ext>
            </a:extLst>
          </p:cNvPr>
          <p:cNvSpPr/>
          <p:nvPr/>
        </p:nvSpPr>
        <p:spPr>
          <a:xfrm>
            <a:off x="436368" y="2276856"/>
            <a:ext cx="2747268" cy="29682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CPU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C728B-788F-98A7-ECD9-B32E2BB88D63}"/>
              </a:ext>
            </a:extLst>
          </p:cNvPr>
          <p:cNvSpPr/>
          <p:nvPr/>
        </p:nvSpPr>
        <p:spPr>
          <a:xfrm>
            <a:off x="3168904" y="4089646"/>
            <a:ext cx="5486400" cy="66675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64 bit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9F85D-E01E-0147-E722-CC2EAD068155}"/>
              </a:ext>
            </a:extLst>
          </p:cNvPr>
          <p:cNvSpPr/>
          <p:nvPr/>
        </p:nvSpPr>
        <p:spPr>
          <a:xfrm>
            <a:off x="3409951" y="2699320"/>
            <a:ext cx="2032000" cy="23168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Memory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A21E94-2C56-75CD-2097-AD22035F02C8}"/>
              </a:ext>
            </a:extLst>
          </p:cNvPr>
          <p:cNvSpPr/>
          <p:nvPr/>
        </p:nvSpPr>
        <p:spPr>
          <a:xfrm>
            <a:off x="8896351" y="2567446"/>
            <a:ext cx="1318768" cy="339799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192987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07F154-196C-DDD1-F116-F2432ED4D89A}"/>
              </a:ext>
            </a:extLst>
          </p:cNvPr>
          <p:cNvSpPr/>
          <p:nvPr/>
        </p:nvSpPr>
        <p:spPr>
          <a:xfrm>
            <a:off x="1921328" y="861787"/>
            <a:ext cx="7828643" cy="673100"/>
          </a:xfrm>
          <a:prstGeom prst="rect">
            <a:avLst/>
          </a:prstGeom>
          <a:solidFill>
            <a:srgbClr val="FEFFFF"/>
          </a:solidFill>
          <a:ln w="292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5992D7-4F2F-1E11-2A8B-43ABF3CC6D1F}"/>
              </a:ext>
            </a:extLst>
          </p:cNvPr>
          <p:cNvSpPr/>
          <p:nvPr/>
        </p:nvSpPr>
        <p:spPr>
          <a:xfrm>
            <a:off x="1921327" y="2053772"/>
            <a:ext cx="7828643" cy="673100"/>
          </a:xfrm>
          <a:prstGeom prst="rect">
            <a:avLst/>
          </a:prstGeom>
          <a:solidFill>
            <a:srgbClr val="00B0F0"/>
          </a:solidFill>
          <a:ln w="292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15727F-D3C5-DC0C-54FC-DE576F5479BD}"/>
              </a:ext>
            </a:extLst>
          </p:cNvPr>
          <p:cNvSpPr/>
          <p:nvPr/>
        </p:nvSpPr>
        <p:spPr>
          <a:xfrm>
            <a:off x="1921327" y="3794579"/>
            <a:ext cx="7828643" cy="673100"/>
          </a:xfrm>
          <a:prstGeom prst="rect">
            <a:avLst/>
          </a:prstGeom>
          <a:solidFill>
            <a:srgbClr val="FEFFFF"/>
          </a:solidFill>
          <a:ln w="292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F0F6B0-CC16-03FD-0709-6C55599CB6E7}"/>
              </a:ext>
            </a:extLst>
          </p:cNvPr>
          <p:cNvSpPr/>
          <p:nvPr/>
        </p:nvSpPr>
        <p:spPr>
          <a:xfrm>
            <a:off x="1921327" y="4953908"/>
            <a:ext cx="7828643" cy="673100"/>
          </a:xfrm>
          <a:prstGeom prst="rect">
            <a:avLst/>
          </a:prstGeom>
          <a:solidFill>
            <a:srgbClr val="00B0F0"/>
          </a:solidFill>
          <a:ln w="292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4CF6F-F4B1-3D45-2F57-6E1DF6DF4A3C}"/>
              </a:ext>
            </a:extLst>
          </p:cNvPr>
          <p:cNvSpPr/>
          <p:nvPr/>
        </p:nvSpPr>
        <p:spPr>
          <a:xfrm>
            <a:off x="10154557" y="820059"/>
            <a:ext cx="1926772" cy="174715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Chennel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4F3674-0B08-35FF-F301-65FAF3629E59}"/>
              </a:ext>
            </a:extLst>
          </p:cNvPr>
          <p:cNvSpPr/>
          <p:nvPr/>
        </p:nvSpPr>
        <p:spPr>
          <a:xfrm>
            <a:off x="10154557" y="3794579"/>
            <a:ext cx="1926772" cy="174715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Chennel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7BE2DE-F42F-72D7-549C-8573FD331B93}"/>
              </a:ext>
            </a:extLst>
          </p:cNvPr>
          <p:cNvSpPr/>
          <p:nvPr/>
        </p:nvSpPr>
        <p:spPr>
          <a:xfrm>
            <a:off x="512535" y="845460"/>
            <a:ext cx="1206500" cy="6731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Slot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DAAAB6-AE0D-AB12-CA4E-810E9ED81ECD}"/>
              </a:ext>
            </a:extLst>
          </p:cNvPr>
          <p:cNvSpPr/>
          <p:nvPr/>
        </p:nvSpPr>
        <p:spPr>
          <a:xfrm>
            <a:off x="512534" y="1973040"/>
            <a:ext cx="1206500" cy="6731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Slot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7A28BC-F3E3-6EB3-11A1-91288EF52D83}"/>
              </a:ext>
            </a:extLst>
          </p:cNvPr>
          <p:cNvSpPr/>
          <p:nvPr/>
        </p:nvSpPr>
        <p:spPr>
          <a:xfrm>
            <a:off x="512534" y="3799117"/>
            <a:ext cx="1206500" cy="6731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Slot 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7EB506-4E6A-7A10-6D95-5683DC5A2977}"/>
              </a:ext>
            </a:extLst>
          </p:cNvPr>
          <p:cNvSpPr/>
          <p:nvPr/>
        </p:nvSpPr>
        <p:spPr>
          <a:xfrm>
            <a:off x="512534" y="4953908"/>
            <a:ext cx="1206500" cy="6731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Slot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C8D327-D8F7-768D-9787-B46D76E01DD0}"/>
              </a:ext>
            </a:extLst>
          </p:cNvPr>
          <p:cNvSpPr/>
          <p:nvPr/>
        </p:nvSpPr>
        <p:spPr>
          <a:xfrm>
            <a:off x="3930196" y="1112838"/>
            <a:ext cx="2006600" cy="246061"/>
          </a:xfrm>
          <a:prstGeom prst="rect">
            <a:avLst/>
          </a:prstGeom>
          <a:solidFill>
            <a:srgbClr val="FE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589B41-BF88-198E-9ADE-67BB2C0F1C28}"/>
              </a:ext>
            </a:extLst>
          </p:cNvPr>
          <p:cNvSpPr/>
          <p:nvPr/>
        </p:nvSpPr>
        <p:spPr>
          <a:xfrm>
            <a:off x="3930196" y="4008098"/>
            <a:ext cx="2006600" cy="246061"/>
          </a:xfrm>
          <a:prstGeom prst="rect">
            <a:avLst/>
          </a:prstGeom>
          <a:solidFill>
            <a:srgbClr val="FE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F1DF11-AD0D-3426-3D90-C96A71004675}"/>
              </a:ext>
            </a:extLst>
          </p:cNvPr>
          <p:cNvSpPr/>
          <p:nvPr/>
        </p:nvSpPr>
        <p:spPr>
          <a:xfrm>
            <a:off x="3930196" y="2267291"/>
            <a:ext cx="2006600" cy="246061"/>
          </a:xfrm>
          <a:prstGeom prst="rect">
            <a:avLst/>
          </a:prstGeom>
          <a:solidFill>
            <a:srgbClr val="FE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9400-7D74-F9E5-1E64-9054FA15D0B3}"/>
              </a:ext>
            </a:extLst>
          </p:cNvPr>
          <p:cNvSpPr/>
          <p:nvPr/>
        </p:nvSpPr>
        <p:spPr>
          <a:xfrm>
            <a:off x="3930196" y="5167427"/>
            <a:ext cx="2006600" cy="246061"/>
          </a:xfrm>
          <a:prstGeom prst="rect">
            <a:avLst/>
          </a:prstGeom>
          <a:solidFill>
            <a:srgbClr val="FE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B1</a:t>
            </a:r>
          </a:p>
        </p:txBody>
      </p:sp>
    </p:spTree>
    <p:extLst>
      <p:ext uri="{BB962C8B-B14F-4D97-AF65-F5344CB8AC3E}">
        <p14:creationId xmlns:p14="http://schemas.microsoft.com/office/powerpoint/2010/main" val="28629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4.1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lose-up of a computer motherboard&#10;&#10;Description automatically generated">
            <a:extLst>
              <a:ext uri="{FF2B5EF4-FFF2-40B4-BE49-F238E27FC236}">
                <a16:creationId xmlns:a16="http://schemas.microsoft.com/office/drawing/2014/main" id="{650EF689-06F1-6338-6606-4E225102D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5" r="24085" b="1"/>
          <a:stretch/>
        </p:blipFill>
        <p:spPr>
          <a:xfrm>
            <a:off x="0" y="445345"/>
            <a:ext cx="5967307" cy="59673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11" name="Picture 10" descr="A close up of a computer motherboard&#10;&#10;Description automatically generated">
            <a:extLst>
              <a:ext uri="{FF2B5EF4-FFF2-40B4-BE49-F238E27FC236}">
                <a16:creationId xmlns:a16="http://schemas.microsoft.com/office/drawing/2014/main" id="{1BF9E189-00D0-3D3A-26B3-97AD78257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72" r="11629" b="2"/>
          <a:stretch/>
        </p:blipFill>
        <p:spPr>
          <a:xfrm>
            <a:off x="6046682" y="224998"/>
            <a:ext cx="6145318" cy="6145321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1405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D488D-F262-480D-1E35-247702B13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RAM speed and compatibility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23FD-5490-27BD-3519-5CF47B48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221992"/>
            <a:ext cx="10784862" cy="36950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effectLst/>
              </a:rPr>
              <a:t>When we talk about the memory speed, we need to be aware of the following terms: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C00000"/>
                </a:solidFill>
                <a:effectLst/>
              </a:rPr>
              <a:t>Frequency</a:t>
            </a:r>
            <a:r>
              <a:rPr lang="en-US" b="0" i="0" dirty="0">
                <a:solidFill>
                  <a:srgbClr val="C00000"/>
                </a:solidFill>
                <a:effectLst/>
              </a:rPr>
              <a:t>:</a:t>
            </a:r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 Measures the speed of steps or the number of cycles per second.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i="0" dirty="0">
              <a:solidFill>
                <a:schemeClr val="tx2">
                  <a:lumMod val="90000"/>
                  <a:lumOff val="10000"/>
                </a:schemeClr>
              </a:solidFill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C00000"/>
                </a:solidFill>
                <a:effectLst/>
              </a:rPr>
              <a:t>Bandwidth</a:t>
            </a:r>
            <a:r>
              <a:rPr lang="en-US" b="0" i="0" dirty="0">
                <a:solidFill>
                  <a:srgbClr val="C00000"/>
                </a:solidFill>
                <a:effectLst/>
              </a:rPr>
              <a:t>:</a:t>
            </a:r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 Measures the amount of data that can be transferred per second and depends on the frequency of several frequencies.</a:t>
            </a:r>
            <a:br>
              <a: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4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555CA-393C-E771-54D1-B78F09486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25" y="2579494"/>
            <a:ext cx="3479800" cy="12418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RAM Speed Designation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F4E34-0D90-1A83-2BD7-F794BE9D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710" y="561588"/>
            <a:ext cx="3427282" cy="6037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dirty="0"/>
              <a:t>SDRAM (SDR)</a:t>
            </a:r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r>
              <a:rPr lang="en-US" sz="3600" b="1" dirty="0"/>
              <a:t>DDR</a:t>
            </a:r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r>
              <a:rPr lang="en-US" sz="3600" b="1" dirty="0"/>
              <a:t>DDR2</a:t>
            </a:r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557EB8-3795-22F1-9287-1D7A3E48BE01}"/>
              </a:ext>
            </a:extLst>
          </p:cNvPr>
          <p:cNvSpPr/>
          <p:nvPr/>
        </p:nvSpPr>
        <p:spPr>
          <a:xfrm>
            <a:off x="8411460" y="615177"/>
            <a:ext cx="3427282" cy="18796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13C18E-7404-C511-3E25-CE61A3545A29}"/>
              </a:ext>
            </a:extLst>
          </p:cNvPr>
          <p:cNvSpPr txBox="1">
            <a:spLocks/>
          </p:cNvSpPr>
          <p:nvPr/>
        </p:nvSpPr>
        <p:spPr>
          <a:xfrm>
            <a:off x="8491822" y="706866"/>
            <a:ext cx="3313943" cy="178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 -33    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 -66    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 -166  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9F5F7D-385D-F1AE-0AFF-3CC72E61B108}"/>
              </a:ext>
            </a:extLst>
          </p:cNvPr>
          <p:cNvSpPr/>
          <p:nvPr/>
        </p:nvSpPr>
        <p:spPr>
          <a:xfrm>
            <a:off x="8436544" y="2881506"/>
            <a:ext cx="3427282" cy="18796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8326C-A339-E225-200C-2D3CC27E2890}"/>
              </a:ext>
            </a:extLst>
          </p:cNvPr>
          <p:cNvSpPr txBox="1">
            <a:spLocks/>
          </p:cNvSpPr>
          <p:nvPr/>
        </p:nvSpPr>
        <p:spPr>
          <a:xfrm>
            <a:off x="8491822" y="2973195"/>
            <a:ext cx="3339027" cy="178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 -200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C5C2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 * 2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 -1600      MB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DDR 200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265EC3-F540-247B-29F4-2FA9DB7E4173}"/>
              </a:ext>
            </a:extLst>
          </p:cNvPr>
          <p:cNvSpPr/>
          <p:nvPr/>
        </p:nvSpPr>
        <p:spPr>
          <a:xfrm>
            <a:off x="8436544" y="5173730"/>
            <a:ext cx="3427282" cy="139077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F5C7CC-7D64-A6A5-8CCF-82959D265E6D}"/>
              </a:ext>
            </a:extLst>
          </p:cNvPr>
          <p:cNvSpPr txBox="1">
            <a:spLocks/>
          </p:cNvSpPr>
          <p:nvPr/>
        </p:nvSpPr>
        <p:spPr>
          <a:xfrm>
            <a:off x="8610600" y="5265419"/>
            <a:ext cx="3220249" cy="1299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PC2 - 6400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DDR2 - 800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CE1CCD-DB36-CF3C-A6B3-D8B163F4BFC0}"/>
              </a:ext>
            </a:extLst>
          </p:cNvPr>
          <p:cNvSpPr/>
          <p:nvPr/>
        </p:nvSpPr>
        <p:spPr>
          <a:xfrm>
            <a:off x="5414536" y="4648447"/>
            <a:ext cx="2841033" cy="8432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PC -Bandwidth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EB05246-538B-FD19-B910-F882A0C62C93}"/>
              </a:ext>
            </a:extLst>
          </p:cNvPr>
          <p:cNvSpPr/>
          <p:nvPr/>
        </p:nvSpPr>
        <p:spPr>
          <a:xfrm>
            <a:off x="5414536" y="5966458"/>
            <a:ext cx="2841033" cy="8432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DDR - Frequency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2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C4DD0-5AF2-C946-912F-58363AE0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Common RAM Speed</a:t>
            </a:r>
          </a:p>
        </p:txBody>
      </p:sp>
      <p:pic>
        <p:nvPicPr>
          <p:cNvPr id="5" name="Content Placeholder 4" descr="A yellow arrows with black text&#10;&#10;Description automatically generated">
            <a:extLst>
              <a:ext uri="{FF2B5EF4-FFF2-40B4-BE49-F238E27FC236}">
                <a16:creationId xmlns:a16="http://schemas.microsoft.com/office/drawing/2014/main" id="{167FFDF9-6FFD-F899-68F9-DBD17BA78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553" y="2891831"/>
            <a:ext cx="3238707" cy="2641871"/>
          </a:xfrm>
          <a:prstGeom prst="rect">
            <a:avLst/>
          </a:prstGeom>
        </p:spPr>
      </p:pic>
      <p:pic>
        <p:nvPicPr>
          <p:cNvPr id="7" name="Picture 6" descr="A number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5C40F04A-7A32-3E80-9FD6-644EF529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646" y="3296808"/>
            <a:ext cx="3238707" cy="1834985"/>
          </a:xfrm>
          <a:prstGeom prst="rect">
            <a:avLst/>
          </a:prstGeom>
        </p:spPr>
      </p:pic>
      <p:pic>
        <p:nvPicPr>
          <p:cNvPr id="9" name="Picture 8" descr="A number of numbers and a number of signals&#10;&#10;Description automatically generated with medium confidence">
            <a:extLst>
              <a:ext uri="{FF2B5EF4-FFF2-40B4-BE49-F238E27FC236}">
                <a16:creationId xmlns:a16="http://schemas.microsoft.com/office/drawing/2014/main" id="{DEE3B751-876C-38A8-D7DE-9C79F2628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740" y="3296808"/>
            <a:ext cx="3238707" cy="1831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ECCC2B-D39D-7C1E-F3A9-D54A67EB7911}"/>
              </a:ext>
            </a:extLst>
          </p:cNvPr>
          <p:cNvSpPr txBox="1"/>
          <p:nvPr/>
        </p:nvSpPr>
        <p:spPr>
          <a:xfrm>
            <a:off x="1805626" y="2243223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AC5C2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DDR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AC5C2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105C6-C797-46B9-85DF-E61FF8734B24}"/>
              </a:ext>
            </a:extLst>
          </p:cNvPr>
          <p:cNvSpPr txBox="1"/>
          <p:nvPr/>
        </p:nvSpPr>
        <p:spPr>
          <a:xfrm>
            <a:off x="5379719" y="2243222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DDR2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CFB40-5601-FC17-8843-F668299656B4}"/>
              </a:ext>
            </a:extLst>
          </p:cNvPr>
          <p:cNvSpPr txBox="1"/>
          <p:nvPr/>
        </p:nvSpPr>
        <p:spPr>
          <a:xfrm>
            <a:off x="8804699" y="2243222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DDR3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50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235</Words>
  <Application>Microsoft Office PowerPoint</Application>
  <PresentationFormat>Widescreen</PresentationFormat>
  <Paragraphs>76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TimesNewRomanPSMT</vt:lpstr>
      <vt:lpstr>Wingdings</vt:lpstr>
      <vt:lpstr>Office Theme</vt:lpstr>
      <vt:lpstr>1_Office Theme</vt:lpstr>
      <vt:lpstr>Foundation of computer science</vt:lpstr>
      <vt:lpstr>Lecture 13</vt:lpstr>
      <vt:lpstr>Form factor</vt:lpstr>
      <vt:lpstr>Slots Channel</vt:lpstr>
      <vt:lpstr>PowerPoint Presentation</vt:lpstr>
      <vt:lpstr>PowerPoint Presentation</vt:lpstr>
      <vt:lpstr>RAM speed and compatibility</vt:lpstr>
      <vt:lpstr>RAM Speed Designation</vt:lpstr>
      <vt:lpstr>Common RAM Speed</vt:lpstr>
      <vt:lpstr>Single side and double side</vt:lpstr>
      <vt:lpstr>CAS tenancy and RAS latency</vt:lpstr>
      <vt:lpstr>Conclusion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mohamed192496@fci.bu.edu.eg</dc:creator>
  <cp:lastModifiedBy>mohamed192496@fci.bu.edu.eg</cp:lastModifiedBy>
  <cp:revision>4</cp:revision>
  <dcterms:created xsi:type="dcterms:W3CDTF">2025-08-14T15:30:03Z</dcterms:created>
  <dcterms:modified xsi:type="dcterms:W3CDTF">2025-08-14T15:42:10Z</dcterms:modified>
</cp:coreProperties>
</file>